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1982A-482D-47ED-9442-B3525316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970213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B5FBD-E67D-469D-B7E9-4CB59E038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91794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mtClean="0"/>
              <a:t>まずは、１４ページ　運営マニュアルについての説明例をはじめます。</a:t>
            </a:r>
          </a:p>
        </p:txBody>
      </p:sp>
      <p:sp>
        <p:nvSpPr>
          <p:cNvPr id="6554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6ACFF04-A434-4897-9598-4E77FF53C13E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mtClean="0"/>
              <a:t>。</a:t>
            </a:r>
          </a:p>
        </p:txBody>
      </p:sp>
      <p:sp>
        <p:nvSpPr>
          <p:cNvPr id="7475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5383C1D-C397-4F3A-ADF8-887E11B7D8C2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57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79825B6-4AEC-4689-A0D0-5D9CF92A112E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680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F032DDC-EDEE-45D1-8EDC-DD7ED1EB21D5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782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239DE86-2C26-4C59-BD4B-E74B22CDB38B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885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5BD109A-A92A-4C6D-A7C3-2632316D62BD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987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FF8F599-F7E5-481E-B249-DE5862939EA0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809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E1665FE-3104-46D6-9C11-C032493068F2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819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B96C76D-7D89-4AB6-B366-064AE6C6F148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829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2611C7-F1E6-4114-8AA4-55A6F12426AA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8397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9C7CF0A-B2A4-41CE-B2B3-8A5350BFF0CA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656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055D234-FB1B-45D0-B7DF-7D62ADB41113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8499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E594AA7-2BF6-4976-A04C-698C0CE4CA39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8602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8C63CC3-4D98-4124-BAD7-B3B3354B4AF5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8704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45D5D7D-575E-402B-9675-D9F7A160C590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758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6560A7E-5C39-47D8-9D11-8AF80991A71F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861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8757CD0-B023-4A53-A305-3B4B87CA06C1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963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D235851-7FCF-4C94-8C91-D3E34557F618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066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927F9BF-E216-4E89-93AB-29700AA5F79E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168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C3C4F27-020D-4B6C-8C66-1CF122C26B80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270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D4D82DB-8505-4377-82D6-64E19195A8D8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373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107AE6D-A1EB-4A84-8D65-A317F3946CB8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ja-JP" altLang="en-US" smtClean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2017/4/18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健康教育課</a:t>
            </a:r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277C-88E2-4B18-8120-81D6938482B7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2A0C-1D01-4841-9E3B-3D759CFB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08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277C-88E2-4B18-8120-81D6938482B7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2A0C-1D01-4841-9E3B-3D759CFB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16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277C-88E2-4B18-8120-81D6938482B7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2A0C-1D01-4841-9E3B-3D759CFB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14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277C-88E2-4B18-8120-81D6938482B7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2A0C-1D01-4841-9E3B-3D759CFB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12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277C-88E2-4B18-8120-81D6938482B7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2A0C-1D01-4841-9E3B-3D759CFB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25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277C-88E2-4B18-8120-81D6938482B7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2A0C-1D01-4841-9E3B-3D759CFB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21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277C-88E2-4B18-8120-81D6938482B7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2A0C-1D01-4841-9E3B-3D759CFB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63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277C-88E2-4B18-8120-81D6938482B7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2A0C-1D01-4841-9E3B-3D759CFB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79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277C-88E2-4B18-8120-81D6938482B7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2A0C-1D01-4841-9E3B-3D759CFB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27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277C-88E2-4B18-8120-81D6938482B7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2A0C-1D01-4841-9E3B-3D759CFB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77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277C-88E2-4B18-8120-81D6938482B7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2A0C-1D01-4841-9E3B-3D759CFB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95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5277C-88E2-4B18-8120-81D6938482B7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2A0C-1D01-4841-9E3B-3D759CFB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02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E97E4-DC44-4DBA-AD00-9B20445DC7C8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43808" y="1700729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補足資料</a:t>
            </a:r>
            <a:endParaRPr kumimoji="1" lang="ja-JP" altLang="en-US" sz="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3573016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運営マニュアル・監視マニュアル</a:t>
            </a:r>
            <a:endParaRPr kumimoji="1" lang="ja-JP" altLang="en-US" sz="4400" dirty="0"/>
          </a:p>
        </p:txBody>
      </p:sp>
      <p:sp>
        <p:nvSpPr>
          <p:cNvPr id="5" name="四角形吹き出し 4"/>
          <p:cNvSpPr/>
          <p:nvPr/>
        </p:nvSpPr>
        <p:spPr>
          <a:xfrm>
            <a:off x="4499992" y="4581128"/>
            <a:ext cx="3384376" cy="1584176"/>
          </a:xfrm>
          <a:prstGeom prst="wedgeRectCallout">
            <a:avLst>
              <a:gd name="adj1" fmla="val -31585"/>
              <a:gd name="adj2" fmla="val -6472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　　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必ず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読んでおいてください！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79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331913" y="620713"/>
            <a:ext cx="6480175" cy="936625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0033CC"/>
                </a:solidFill>
                <a:ea typeface="ＭＳ ゴシック" pitchFamily="49" charset="-128"/>
              </a:rPr>
              <a:t>①</a:t>
            </a:r>
            <a:r>
              <a:rPr lang="ja-JP" altLang="en-US" sz="4000" b="1">
                <a:solidFill>
                  <a:srgbClr val="0033CC"/>
                </a:solidFill>
                <a:ea typeface="ＭＳ ゴシック" pitchFamily="49" charset="-128"/>
              </a:rPr>
              <a:t>監視者の事前準備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8353425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○監視の前日には、</a:t>
            </a:r>
            <a:r>
              <a:rPr lang="ja-JP" altLang="en-US" b="1">
                <a:solidFill>
                  <a:srgbClr val="FF0000"/>
                </a:solidFill>
                <a:ea typeface="ＭＳ ゴシック" pitchFamily="49" charset="-128"/>
              </a:rPr>
              <a:t>睡眠</a:t>
            </a:r>
            <a:r>
              <a:rPr lang="ja-JP" altLang="en-US" b="1">
                <a:ea typeface="ＭＳ ゴシック" pitchFamily="49" charset="-128"/>
              </a:rPr>
              <a:t>をしっかりとる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○いつでも、プールに入れる</a:t>
            </a:r>
            <a:r>
              <a:rPr lang="ja-JP" altLang="en-US" b="1">
                <a:solidFill>
                  <a:srgbClr val="FF0000"/>
                </a:solidFill>
                <a:ea typeface="ＭＳ ゴシック" pitchFamily="49" charset="-128"/>
              </a:rPr>
              <a:t>服装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○自分でこまめに</a:t>
            </a:r>
            <a:r>
              <a:rPr lang="ja-JP" altLang="en-US" b="1">
                <a:solidFill>
                  <a:srgbClr val="FF0000"/>
                </a:solidFill>
                <a:ea typeface="ＭＳ ゴシック" pitchFamily="49" charset="-128"/>
              </a:rPr>
              <a:t>水分補給</a:t>
            </a:r>
            <a:r>
              <a:rPr lang="ja-JP" altLang="en-US" b="1">
                <a:ea typeface="ＭＳ ゴシック" pitchFamily="49" charset="-128"/>
              </a:rPr>
              <a:t>を</a:t>
            </a:r>
          </a:p>
        </p:txBody>
      </p:sp>
      <p:sp>
        <p:nvSpPr>
          <p:cNvPr id="30724" name="AutoShape 6"/>
          <p:cNvSpPr>
            <a:spLocks noChangeArrowheads="1"/>
          </p:cNvSpPr>
          <p:nvPr/>
        </p:nvSpPr>
        <p:spPr bwMode="auto">
          <a:xfrm>
            <a:off x="1476375" y="4941888"/>
            <a:ext cx="6048375" cy="1008062"/>
          </a:xfrm>
          <a:prstGeom prst="cloudCallout">
            <a:avLst>
              <a:gd name="adj1" fmla="val -13361"/>
              <a:gd name="adj2" fmla="val -129685"/>
            </a:avLst>
          </a:prstGeom>
          <a:solidFill>
            <a:srgbClr val="FFFF00">
              <a:alpha val="5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ea typeface="ＭＳ ゴシック" pitchFamily="49" charset="-128"/>
              </a:rPr>
              <a:t>体調管理をしておく</a:t>
            </a:r>
          </a:p>
        </p:txBody>
      </p:sp>
      <p:sp>
        <p:nvSpPr>
          <p:cNvPr id="3072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05AE9A6-4255-4AE6-94BA-787543A33EE2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25578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48"/>
          <p:cNvSpPr>
            <a:spLocks noChangeArrowheads="1"/>
          </p:cNvSpPr>
          <p:nvPr/>
        </p:nvSpPr>
        <p:spPr bwMode="auto">
          <a:xfrm>
            <a:off x="300038" y="1560513"/>
            <a:ext cx="8304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>
                <a:solidFill>
                  <a:srgbClr val="FF3300"/>
                </a:solidFill>
                <a:latin typeface="ＭＳ ゴシック" pitchFamily="49" charset="-128"/>
                <a:ea typeface="ＭＳ ゴシック" pitchFamily="49" charset="-128"/>
              </a:rPr>
              <a:t>①周囲の監視で気を付けること</a:t>
            </a:r>
            <a:endParaRPr lang="en-US" altLang="ja-JP" b="1">
              <a:solidFill>
                <a:srgbClr val="FF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295400" y="115888"/>
            <a:ext cx="6553200" cy="936625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>
                <a:solidFill>
                  <a:srgbClr val="0033CC"/>
                </a:solidFill>
                <a:ea typeface="ＭＳ ゴシック" pitchFamily="49" charset="-128"/>
              </a:rPr>
              <a:t>②監視前に確認すること</a:t>
            </a:r>
          </a:p>
        </p:txBody>
      </p:sp>
      <p:sp>
        <p:nvSpPr>
          <p:cNvPr id="26628" name="正方形/長方形 6"/>
          <p:cNvSpPr>
            <a:spLocks noChangeArrowheads="1"/>
          </p:cNvSpPr>
          <p:nvPr/>
        </p:nvSpPr>
        <p:spPr bwMode="auto">
          <a:xfrm>
            <a:off x="554038" y="2420938"/>
            <a:ext cx="80645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1. </a:t>
            </a:r>
            <a:r>
              <a:rPr lang="ja-JP" altLang="en-US">
                <a:latin typeface="ＭＳ ゴシック" pitchFamily="49" charset="-128"/>
                <a:ea typeface="ＭＳ ゴシック" pitchFamily="49" charset="-128"/>
              </a:rPr>
              <a:t>プール内・プールサイドの危険箇所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2. </a:t>
            </a:r>
            <a:r>
              <a:rPr lang="ja-JP" altLang="en-US">
                <a:latin typeface="ＭＳ ゴシック" pitchFamily="49" charset="-128"/>
                <a:ea typeface="ＭＳ ゴシック" pitchFamily="49" charset="-128"/>
              </a:rPr>
              <a:t>天候の変化・気温の変化など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3. </a:t>
            </a:r>
            <a:r>
              <a:rPr lang="ja-JP" altLang="en-US">
                <a:latin typeface="ＭＳ ゴシック" pitchFamily="49" charset="-128"/>
                <a:ea typeface="ＭＳ ゴシック" pitchFamily="49" charset="-128"/>
              </a:rPr>
              <a:t>危険な自然現象　　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4. </a:t>
            </a:r>
            <a:r>
              <a:rPr lang="ja-JP" altLang="en-US">
                <a:latin typeface="ＭＳ ゴシック" pitchFamily="49" charset="-128"/>
                <a:ea typeface="ＭＳ ゴシック" pitchFamily="49" charset="-128"/>
              </a:rPr>
              <a:t>汚物や危険物の発見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5. </a:t>
            </a:r>
            <a:r>
              <a:rPr lang="ja-JP" altLang="en-US">
                <a:latin typeface="ＭＳ ゴシック" pitchFamily="49" charset="-128"/>
                <a:ea typeface="ＭＳ ゴシック" pitchFamily="49" charset="-128"/>
              </a:rPr>
              <a:t>施設・設備の不備・破損箇所</a:t>
            </a:r>
          </a:p>
        </p:txBody>
      </p:sp>
      <p:sp>
        <p:nvSpPr>
          <p:cNvPr id="5" name="星 5 4"/>
          <p:cNvSpPr/>
          <p:nvPr/>
        </p:nvSpPr>
        <p:spPr>
          <a:xfrm>
            <a:off x="381000" y="476250"/>
            <a:ext cx="446088" cy="504825"/>
          </a:xfrm>
          <a:prstGeom prst="star5">
            <a:avLst/>
          </a:prstGeom>
          <a:solidFill>
            <a:srgbClr val="9933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75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E3C6BB-D732-46F5-B110-0FF0C2E7FF4E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7280194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48"/>
          <p:cNvSpPr>
            <a:spLocks noChangeArrowheads="1"/>
          </p:cNvSpPr>
          <p:nvPr/>
        </p:nvSpPr>
        <p:spPr bwMode="auto">
          <a:xfrm>
            <a:off x="296863" y="1412875"/>
            <a:ext cx="8302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>
                <a:solidFill>
                  <a:srgbClr val="FF3300"/>
                </a:solidFill>
                <a:latin typeface="ＭＳ ゴシック" pitchFamily="49" charset="-128"/>
                <a:ea typeface="ＭＳ ゴシック" pitchFamily="49" charset="-128"/>
              </a:rPr>
              <a:t>② 監視のときに気を付けたい子ども</a:t>
            </a:r>
            <a:endParaRPr lang="en-US" altLang="ja-JP" b="1">
              <a:solidFill>
                <a:srgbClr val="FF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5603" name="正方形/長方形 5"/>
          <p:cNvSpPr>
            <a:spLocks noChangeArrowheads="1"/>
          </p:cNvSpPr>
          <p:nvPr/>
        </p:nvSpPr>
        <p:spPr bwMode="auto">
          <a:xfrm>
            <a:off x="468313" y="2205038"/>
            <a:ext cx="8531225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1.</a:t>
            </a:r>
            <a:r>
              <a:rPr lang="ja-JP" altLang="en-US">
                <a:latin typeface="ＭＳ ゴシック" pitchFamily="49" charset="-128"/>
                <a:ea typeface="ＭＳ ゴシック" pitchFamily="49" charset="-128"/>
              </a:rPr>
              <a:t>動きの少ない子</a:t>
            </a:r>
            <a:endParaRPr lang="ja-JP" altLang="en-US" b="1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2.</a:t>
            </a:r>
            <a:r>
              <a:rPr lang="ja-JP" altLang="en-US">
                <a:latin typeface="ＭＳ ゴシック" pitchFamily="49" charset="-128"/>
                <a:ea typeface="ＭＳ ゴシック" pitchFamily="49" charset="-128"/>
              </a:rPr>
              <a:t>不規則な水音や大声を出している子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3.</a:t>
            </a:r>
            <a:r>
              <a:rPr lang="ja-JP" altLang="en-US">
                <a:latin typeface="ＭＳ ゴシック" pitchFamily="49" charset="-128"/>
                <a:ea typeface="ＭＳ ゴシック" pitchFamily="49" charset="-128"/>
              </a:rPr>
              <a:t>水に潜っている子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>
                <a:latin typeface="ＭＳ ゴシック" pitchFamily="49" charset="-128"/>
                <a:ea typeface="ＭＳ ゴシック" pitchFamily="49" charset="-128"/>
              </a:rPr>
              <a:t>ふざけ合っている子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5.1</a:t>
            </a:r>
            <a:r>
              <a:rPr lang="ja-JP" altLang="en-US">
                <a:latin typeface="ＭＳ ゴシック" pitchFamily="49" charset="-128"/>
                <a:ea typeface="ＭＳ ゴシック" pitchFamily="49" charset="-128"/>
              </a:rPr>
              <a:t>人で遊泳している子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6.</a:t>
            </a:r>
            <a:r>
              <a:rPr lang="ja-JP" altLang="en-US">
                <a:latin typeface="ＭＳ ゴシック" pitchFamily="49" charset="-128"/>
                <a:ea typeface="ＭＳ ゴシック" pitchFamily="49" charset="-128"/>
              </a:rPr>
              <a:t>小学校低学年児童</a:t>
            </a:r>
            <a:endParaRPr lang="en-US" altLang="ja-JP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ja-JP" altLang="en-US">
                <a:latin typeface="ＭＳ ゴシック" pitchFamily="49" charset="-128"/>
                <a:ea typeface="ＭＳ ゴシック" pitchFamily="49" charset="-128"/>
              </a:rPr>
              <a:t>（帽子の色等で識別できると確認しやすい）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295400" y="115888"/>
            <a:ext cx="6553200" cy="936625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>
                <a:solidFill>
                  <a:srgbClr val="0033CC"/>
                </a:solidFill>
                <a:ea typeface="ＭＳ ゴシック" pitchFamily="49" charset="-128"/>
              </a:rPr>
              <a:t>③監視時に確認すること</a:t>
            </a:r>
          </a:p>
        </p:txBody>
      </p:sp>
      <p:sp>
        <p:nvSpPr>
          <p:cNvPr id="5" name="星 5 4"/>
          <p:cNvSpPr/>
          <p:nvPr/>
        </p:nvSpPr>
        <p:spPr>
          <a:xfrm>
            <a:off x="381000" y="476250"/>
            <a:ext cx="446088" cy="504825"/>
          </a:xfrm>
          <a:prstGeom prst="star5">
            <a:avLst/>
          </a:prstGeom>
          <a:solidFill>
            <a:srgbClr val="9933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77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B102FC3-75CE-49F6-A119-255BBF4C6554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2433114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1187450" y="333375"/>
            <a:ext cx="6553200" cy="936625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>
                <a:solidFill>
                  <a:srgbClr val="0033CC"/>
                </a:solidFill>
                <a:ea typeface="ＭＳ ゴシック" pitchFamily="49" charset="-128"/>
              </a:rPr>
              <a:t>④監視のポイント</a:t>
            </a:r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8353425" cy="427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ea typeface="ＭＳ ゴシック" pitchFamily="49" charset="-128"/>
              </a:rPr>
              <a:t>○</a:t>
            </a:r>
            <a:r>
              <a:rPr lang="ja-JP" altLang="en-US">
                <a:ea typeface="ＭＳ ゴシック" pitchFamily="49" charset="-128"/>
              </a:rPr>
              <a:t>水中に</a:t>
            </a:r>
            <a:r>
              <a:rPr lang="ja-JP" altLang="en-US">
                <a:solidFill>
                  <a:srgbClr val="0000FF"/>
                </a:solidFill>
                <a:ea typeface="ＭＳ ゴシック" pitchFamily="49" charset="-128"/>
              </a:rPr>
              <a:t>顔をつけている子</a:t>
            </a:r>
            <a:r>
              <a:rPr lang="ja-JP" altLang="en-US">
                <a:ea typeface="ＭＳ ゴシック" pitchFamily="49" charset="-128"/>
              </a:rPr>
              <a:t>に注視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ea typeface="ＭＳ ゴシック" pitchFamily="49" charset="-128"/>
              </a:rPr>
              <a:t>　顔を</a:t>
            </a:r>
            <a:r>
              <a:rPr lang="ja-JP" altLang="en-US">
                <a:solidFill>
                  <a:srgbClr val="0000FF"/>
                </a:solidFill>
                <a:ea typeface="ＭＳ ゴシック" pitchFamily="49" charset="-128"/>
              </a:rPr>
              <a:t>上げたこと</a:t>
            </a:r>
            <a:r>
              <a:rPr lang="ja-JP" altLang="en-US">
                <a:ea typeface="ＭＳ ゴシック" pitchFamily="49" charset="-128"/>
              </a:rPr>
              <a:t>を確認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ea typeface="ＭＳ ゴシック" pitchFamily="49" charset="-128"/>
              </a:rPr>
              <a:t>○水上だけでなく</a:t>
            </a:r>
            <a:r>
              <a:rPr lang="ja-JP" altLang="en-US">
                <a:solidFill>
                  <a:srgbClr val="0000FF"/>
                </a:solidFill>
                <a:ea typeface="ＭＳ ゴシック" pitchFamily="49" charset="-128"/>
              </a:rPr>
              <a:t>水中</a:t>
            </a:r>
            <a:r>
              <a:rPr lang="ja-JP" altLang="en-US">
                <a:ea typeface="ＭＳ ゴシック" pitchFamily="49" charset="-128"/>
              </a:rPr>
              <a:t>にも目配り</a:t>
            </a:r>
            <a:endParaRPr lang="en-US" altLang="ja-JP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ea typeface="ＭＳ ゴシック" pitchFamily="49" charset="-128"/>
              </a:rPr>
              <a:t>○児童の</a:t>
            </a:r>
            <a:r>
              <a:rPr lang="ja-JP" altLang="en-US">
                <a:solidFill>
                  <a:srgbClr val="0000FF"/>
                </a:solidFill>
                <a:ea typeface="ＭＳ ゴシック" pitchFamily="49" charset="-128"/>
              </a:rPr>
              <a:t>顔色・表情</a:t>
            </a:r>
            <a:r>
              <a:rPr lang="ja-JP" altLang="en-US">
                <a:ea typeface="ＭＳ ゴシック" pitchFamily="49" charset="-128"/>
              </a:rPr>
              <a:t>の確認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ea typeface="ＭＳ ゴシック" pitchFamily="49" charset="-128"/>
              </a:rPr>
              <a:t>○一点だけに集中せず、</a:t>
            </a:r>
            <a:r>
              <a:rPr lang="ja-JP" altLang="en-US">
                <a:solidFill>
                  <a:srgbClr val="0000FF"/>
                </a:solidFill>
                <a:ea typeface="ＭＳ ゴシック" pitchFamily="49" charset="-128"/>
              </a:rPr>
              <a:t>広い範囲</a:t>
            </a:r>
            <a:r>
              <a:rPr lang="ja-JP" altLang="en-US">
                <a:ea typeface="ＭＳ ゴシック" pitchFamily="49" charset="-128"/>
              </a:rPr>
              <a:t>を監視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ea typeface="ＭＳ ゴシック" pitchFamily="49" charset="-128"/>
              </a:rPr>
              <a:t>○周りの</a:t>
            </a:r>
            <a:r>
              <a:rPr lang="ja-JP" altLang="en-US">
                <a:solidFill>
                  <a:srgbClr val="0000FF"/>
                </a:solidFill>
                <a:ea typeface="ＭＳ ゴシック" pitchFamily="49" charset="-128"/>
              </a:rPr>
              <a:t>音・声</a:t>
            </a:r>
            <a:r>
              <a:rPr lang="ja-JP" altLang="en-US">
                <a:ea typeface="ＭＳ ゴシック" pitchFamily="49" charset="-128"/>
              </a:rPr>
              <a:t>にも気を配る</a:t>
            </a:r>
          </a:p>
        </p:txBody>
      </p:sp>
      <p:sp>
        <p:nvSpPr>
          <p:cNvPr id="337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6FF5A23-73B7-46DE-AC7D-61D591FDA842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689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1331913" y="620713"/>
            <a:ext cx="6553200" cy="936625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>
                <a:solidFill>
                  <a:srgbClr val="0033CC"/>
                </a:solidFill>
                <a:ea typeface="ＭＳ ゴシック" pitchFamily="49" charset="-128"/>
              </a:rPr>
              <a:t>⑤児童への指導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827088" y="2565400"/>
            <a:ext cx="7848600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b="1">
                <a:ea typeface="ＭＳ ゴシック" pitchFamily="49" charset="-128"/>
              </a:rPr>
              <a:t>○</a:t>
            </a:r>
            <a:r>
              <a:rPr lang="ja-JP" altLang="en-US" b="1">
                <a:ea typeface="ＭＳ ゴシック" pitchFamily="49" charset="-128"/>
              </a:rPr>
              <a:t>飛び込み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○プールサイドを走る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○悪ふざけ（突き飛ばし、溺れるまね）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○学校で禁止している</a:t>
            </a:r>
            <a:r>
              <a:rPr lang="ja-JP" altLang="en-US" b="1">
                <a:solidFill>
                  <a:srgbClr val="FF0000"/>
                </a:solidFill>
                <a:ea typeface="ＭＳ ゴシック" pitchFamily="49" charset="-128"/>
              </a:rPr>
              <a:t>「きまり」</a:t>
            </a:r>
            <a:endParaRPr lang="en-US" altLang="ja-JP" b="1">
              <a:solidFill>
                <a:srgbClr val="FF0000"/>
              </a:solidFill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solidFill>
                  <a:srgbClr val="FF0000"/>
                </a:solidFill>
                <a:ea typeface="ＭＳ ゴシック" pitchFamily="49" charset="-128"/>
              </a:rPr>
              <a:t>　⇒「きまり」の周知</a:t>
            </a:r>
            <a:r>
              <a:rPr lang="ja-JP" altLang="en-US" b="1">
                <a:ea typeface="ＭＳ ゴシック" pitchFamily="49" charset="-128"/>
              </a:rPr>
              <a:t>（学校との連携）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611188" y="1628775"/>
            <a:ext cx="46085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4400" b="1">
                <a:solidFill>
                  <a:srgbClr val="FF3300"/>
                </a:solidFill>
                <a:ea typeface="ＭＳ ゴシック" pitchFamily="49" charset="-128"/>
              </a:rPr>
              <a:t>禁止事項</a:t>
            </a: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5" name="下リボン 4"/>
          <p:cNvSpPr/>
          <p:nvPr/>
        </p:nvSpPr>
        <p:spPr>
          <a:xfrm>
            <a:off x="242888" y="4868863"/>
            <a:ext cx="649287" cy="350837"/>
          </a:xfrm>
          <a:prstGeom prst="ribbon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82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8DB8230-EBF0-4D55-8074-E5531D0C06A5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84257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46085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4400" b="1">
                <a:solidFill>
                  <a:srgbClr val="FF3300"/>
                </a:solidFill>
                <a:ea typeface="ＭＳ ゴシック" pitchFamily="49" charset="-128"/>
              </a:rPr>
              <a:t>指導の仕方</a:t>
            </a: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7848600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b="1">
                <a:ea typeface="ＭＳ ゴシック" pitchFamily="49" charset="-128"/>
              </a:rPr>
              <a:t>○</a:t>
            </a:r>
            <a:r>
              <a:rPr lang="ja-JP" altLang="en-US" b="1">
                <a:solidFill>
                  <a:srgbClr val="0000FF"/>
                </a:solidFill>
                <a:ea typeface="ＭＳ ゴシック" pitchFamily="49" charset="-128"/>
              </a:rPr>
              <a:t>大きな声で</a:t>
            </a:r>
            <a:r>
              <a:rPr lang="ja-JP" altLang="en-US" b="1">
                <a:ea typeface="ＭＳ ゴシック" pitchFamily="49" charset="-128"/>
              </a:rPr>
              <a:t>やめさせる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</a:t>
            </a:r>
            <a:r>
              <a:rPr lang="ja-JP" altLang="en-US" b="1">
                <a:solidFill>
                  <a:srgbClr val="0000FF"/>
                </a:solidFill>
                <a:ea typeface="ＭＳ ゴシック" pitchFamily="49" charset="-128"/>
              </a:rPr>
              <a:t>近くに来させて</a:t>
            </a:r>
            <a:r>
              <a:rPr lang="ja-JP" altLang="en-US" b="1">
                <a:ea typeface="ＭＳ ゴシック" pitchFamily="49" charset="-128"/>
              </a:rPr>
              <a:t>、同じ目線で、分かり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　やすく説明して注意</a:t>
            </a: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1042988" y="4437063"/>
            <a:ext cx="7345362" cy="1295400"/>
          </a:xfrm>
          <a:prstGeom prst="wedgeRoundRectCallout">
            <a:avLst>
              <a:gd name="adj1" fmla="val -7083"/>
              <a:gd name="adj2" fmla="val -7251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ea typeface="ＭＳ ゴシック" pitchFamily="49" charset="-128"/>
              </a:rPr>
              <a:t>※</a:t>
            </a:r>
            <a:r>
              <a:rPr lang="ja-JP" altLang="en-US" sz="3600" b="1">
                <a:ea typeface="ＭＳ ゴシック" pitchFamily="49" charset="-128"/>
              </a:rPr>
              <a:t>何度も禁止行為を繰り返す児童は、退場させる</a:t>
            </a:r>
            <a:r>
              <a:rPr lang="ja-JP" altLang="en-US" sz="3600" b="1">
                <a:solidFill>
                  <a:srgbClr val="FF0000"/>
                </a:solidFill>
                <a:ea typeface="ＭＳ ゴシック" pitchFamily="49" charset="-128"/>
              </a:rPr>
              <a:t>（厳しい態度で）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3600" b="1">
              <a:ea typeface="ＭＳ ゴシック" pitchFamily="49" charset="-128"/>
            </a:endParaRPr>
          </a:p>
        </p:txBody>
      </p:sp>
      <p:sp>
        <p:nvSpPr>
          <p:cNvPr id="3584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57A5DFB-B31D-4258-B876-003C0343A513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2377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1331913" y="620713"/>
            <a:ext cx="6264275" cy="936625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>
                <a:solidFill>
                  <a:srgbClr val="0033CC"/>
                </a:solidFill>
                <a:ea typeface="ＭＳ ゴシック" pitchFamily="49" charset="-128"/>
              </a:rPr>
              <a:t>⑥緊急時の対応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2195513" y="1900238"/>
            <a:ext cx="51847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4800">
                <a:solidFill>
                  <a:srgbClr val="0000FF"/>
                </a:solidFill>
                <a:ea typeface="ＭＳ ゴシック" pitchFamily="49" charset="-128"/>
              </a:rPr>
              <a:t>チームで対応！！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395288" y="3284538"/>
            <a:ext cx="496887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4400" b="1">
                <a:solidFill>
                  <a:srgbClr val="FF3300"/>
                </a:solidFill>
                <a:ea typeface="ＭＳ ゴシック" pitchFamily="49" charset="-128"/>
              </a:rPr>
              <a:t>監視員の役割</a:t>
            </a: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1476375" y="4437063"/>
            <a:ext cx="6191250" cy="1728787"/>
          </a:xfrm>
          <a:prstGeom prst="cloudCallout">
            <a:avLst>
              <a:gd name="adj1" fmla="val -29181"/>
              <a:gd name="adj2" fmla="val -7121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要救護児童の救護に全力を尽くす</a:t>
            </a:r>
          </a:p>
        </p:txBody>
      </p:sp>
      <p:sp>
        <p:nvSpPr>
          <p:cNvPr id="3687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70E251F-80BE-4933-8D7B-ADE9B48CADD9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77694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592138" y="1052513"/>
            <a:ext cx="669766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4400" b="1">
                <a:solidFill>
                  <a:srgbClr val="FF3300"/>
                </a:solidFill>
                <a:ea typeface="ＭＳ ゴシック" pitchFamily="49" charset="-128"/>
              </a:rPr>
              <a:t>保護者運営リーダー</a:t>
            </a: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1116013" y="2565400"/>
            <a:ext cx="768667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○プール開放中止の判断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○保護者監視員への指示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○救急の場合・・学校職員との連携</a:t>
            </a:r>
            <a:endParaRPr lang="en-US" altLang="ja-JP" sz="3600" b="1">
              <a:ea typeface="ＭＳ ゴシック" pitchFamily="49" charset="-128"/>
            </a:endParaRPr>
          </a:p>
        </p:txBody>
      </p:sp>
      <p:sp>
        <p:nvSpPr>
          <p:cNvPr id="378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21237E3-1E22-4B11-926C-79DF5839106C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9889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5256212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4400" b="1">
                <a:solidFill>
                  <a:srgbClr val="FF3300"/>
                </a:solidFill>
                <a:ea typeface="ＭＳ ゴシック" pitchFamily="49" charset="-128"/>
              </a:rPr>
              <a:t>１１９番通報係</a:t>
            </a: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1277938" y="1700213"/>
            <a:ext cx="718185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○「１１９番」をかける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○あわてず、指示されたとおり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　正確に伝える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　　</a:t>
            </a:r>
            <a:r>
              <a:rPr lang="ja-JP" altLang="en-US" b="1">
                <a:ea typeface="ＭＳ ゴシック" pitchFamily="49" charset="-128"/>
              </a:rPr>
              <a:t>「救急です。」</a:t>
            </a:r>
            <a:endParaRPr lang="en-US" altLang="ja-JP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　　「○○小学校のプールです。」</a:t>
            </a:r>
            <a:endParaRPr lang="en-US" altLang="ja-JP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　　「・・・・・・」</a:t>
            </a:r>
            <a:endParaRPr lang="en-US" altLang="ja-JP" b="1">
              <a:ea typeface="ＭＳ ゴシック" pitchFamily="49" charset="-128"/>
            </a:endParaRPr>
          </a:p>
        </p:txBody>
      </p:sp>
      <p:sp>
        <p:nvSpPr>
          <p:cNvPr id="3891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2797ED-AFAB-48E2-8F55-BD278FE86598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35647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5256212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4400" b="1">
                <a:solidFill>
                  <a:srgbClr val="FF3300"/>
                </a:solidFill>
                <a:ea typeface="ＭＳ ゴシック" pitchFamily="49" charset="-128"/>
              </a:rPr>
              <a:t>ＡＥＤ操作係</a:t>
            </a: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1277938" y="1700213"/>
            <a:ext cx="7615237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○ＡＥＤ設置場所の確認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○ＡＥＤを持ってくる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○体を拭き、ＡＥＤの電源を入れる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○音声ガイドに沿ってパッドを装着</a:t>
            </a:r>
            <a:endParaRPr lang="en-US" altLang="ja-JP" sz="3600" b="1">
              <a:ea typeface="ＭＳ ゴシック" pitchFamily="49" charset="-128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763713" y="5157788"/>
            <a:ext cx="6480175" cy="1368425"/>
          </a:xfrm>
          <a:prstGeom prst="wedgeRoundRectCallout">
            <a:avLst>
              <a:gd name="adj1" fmla="val -21657"/>
              <a:gd name="adj2" fmla="val -7324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ea typeface="ＭＳ ゴシック" pitchFamily="49" charset="-128"/>
              </a:rPr>
              <a:t>※</a:t>
            </a:r>
            <a:r>
              <a:rPr lang="ja-JP" altLang="en-US" sz="3600" b="1">
                <a:ea typeface="ＭＳ ゴシック" pitchFamily="49" charset="-128"/>
              </a:rPr>
              <a:t>あわてず、確実に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　救急車到着まではずさない</a:t>
            </a:r>
            <a:endParaRPr lang="en-US" altLang="ja-JP" sz="3600" b="1">
              <a:ea typeface="ＭＳ ゴシック" pitchFamily="49" charset="-128"/>
            </a:endParaRPr>
          </a:p>
        </p:txBody>
      </p:sp>
      <p:sp>
        <p:nvSpPr>
          <p:cNvPr id="3994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1C09441-C434-4A46-9181-3B37841B6FB4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1271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976621" y="2379339"/>
            <a:ext cx="7129463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7200" b="1" dirty="0">
                <a:solidFill>
                  <a:srgbClr val="0033CC"/>
                </a:solidFill>
                <a:ea typeface="ＭＳ ゴシック" pitchFamily="49" charset="-128"/>
              </a:rPr>
              <a:t>運営マニュアル</a:t>
            </a:r>
          </a:p>
        </p:txBody>
      </p:sp>
      <p:sp>
        <p:nvSpPr>
          <p:cNvPr id="2253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043AD41-6D63-4E69-8543-28DBC5A73295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40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07704" y="456031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○○小学校　プール開放運営委員会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52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5256212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4400" b="1">
                <a:solidFill>
                  <a:srgbClr val="FF3300"/>
                </a:solidFill>
                <a:ea typeface="ＭＳ ゴシック" pitchFamily="49" charset="-128"/>
              </a:rPr>
              <a:t>児童誘導係</a:t>
            </a: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755650" y="1703388"/>
            <a:ext cx="813752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○要救護者から離れた広い場所に整列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○更衣をさせる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○プールカードで再確認</a:t>
            </a:r>
            <a:endParaRPr lang="en-US" altLang="ja-JP" sz="3600" b="1">
              <a:ea typeface="ＭＳ ゴシック" pitchFamily="49" charset="-128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116013" y="4581525"/>
            <a:ext cx="6840537" cy="1871663"/>
          </a:xfrm>
          <a:prstGeom prst="wedgeRoundRectCallout">
            <a:avLst>
              <a:gd name="adj1" fmla="val -21657"/>
              <a:gd name="adj2" fmla="val -7324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ea typeface="ＭＳ ゴシック" pitchFamily="49" charset="-128"/>
              </a:rPr>
              <a:t>※</a:t>
            </a:r>
            <a:r>
              <a:rPr lang="ja-JP" altLang="en-US" sz="3600" b="1">
                <a:ea typeface="ＭＳ ゴシック" pitchFamily="49" charset="-128"/>
              </a:rPr>
              <a:t>学校の先生と連携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　子どもの心を落ち着かせ安全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　に帰宅させる</a:t>
            </a:r>
            <a:endParaRPr lang="en-US" altLang="ja-JP" sz="3600" b="1">
              <a:ea typeface="ＭＳ ゴシック" pitchFamily="49" charset="-128"/>
            </a:endParaRPr>
          </a:p>
        </p:txBody>
      </p:sp>
      <p:sp>
        <p:nvSpPr>
          <p:cNvPr id="4096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2785854-BBCC-4376-8D85-1740FDD97215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82215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7561262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4400" b="1">
                <a:solidFill>
                  <a:srgbClr val="FF3300"/>
                </a:solidFill>
                <a:ea typeface="ＭＳ ゴシック" pitchFamily="49" charset="-128"/>
              </a:rPr>
              <a:t>学校通報・救急車誘導係</a:t>
            </a: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1277938" y="1700213"/>
            <a:ext cx="7615237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○事前に経路の確認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○職員室に行き、応援を要請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○救急車通用口の確保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○救急車を案内する</a:t>
            </a:r>
            <a:endParaRPr lang="en-US" altLang="ja-JP" sz="3600" b="1">
              <a:ea typeface="ＭＳ ゴシック" pitchFamily="49" charset="-128"/>
            </a:endParaRPr>
          </a:p>
        </p:txBody>
      </p:sp>
      <p:sp>
        <p:nvSpPr>
          <p:cNvPr id="41988" name="AutoShape 7"/>
          <p:cNvSpPr>
            <a:spLocks noChangeArrowheads="1"/>
          </p:cNvSpPr>
          <p:nvPr/>
        </p:nvSpPr>
        <p:spPr bwMode="auto">
          <a:xfrm>
            <a:off x="1403350" y="5300663"/>
            <a:ext cx="6335713" cy="865187"/>
          </a:xfrm>
          <a:prstGeom prst="wedgeRoundRectCallout">
            <a:avLst>
              <a:gd name="adj1" fmla="val -21657"/>
              <a:gd name="adj2" fmla="val -7324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ea typeface="ＭＳ ゴシック" pitchFamily="49" charset="-128"/>
              </a:rPr>
              <a:t>※</a:t>
            </a:r>
            <a:r>
              <a:rPr lang="ja-JP" altLang="en-US" sz="3600" b="1">
                <a:ea typeface="ＭＳ ゴシック" pitchFamily="49" charset="-128"/>
              </a:rPr>
              <a:t>他の車や人を入れさせない</a:t>
            </a:r>
            <a:endParaRPr lang="en-US" altLang="ja-JP" sz="3600" b="1">
              <a:ea typeface="ＭＳ ゴシック" pitchFamily="49" charset="-128"/>
            </a:endParaRPr>
          </a:p>
        </p:txBody>
      </p:sp>
      <p:sp>
        <p:nvSpPr>
          <p:cNvPr id="4198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29D1910-5A8F-404F-AAFC-E54A4ED9D8AB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297186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7561262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4400" b="1">
                <a:solidFill>
                  <a:srgbClr val="FF3300"/>
                </a:solidFill>
                <a:ea typeface="ＭＳ ゴシック" pitchFamily="49" charset="-128"/>
              </a:rPr>
              <a:t>学校の役割</a:t>
            </a: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1177925" y="1700213"/>
            <a:ext cx="7615238" cy="397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○要救護児童の保護者への連絡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○救護処置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○関係機関等に緊急連絡・報告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○児童の管理（下校指導）</a:t>
            </a:r>
            <a:endParaRPr lang="en-US" altLang="ja-JP" sz="36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b="1">
                <a:ea typeface="ＭＳ ゴシック" pitchFamily="49" charset="-128"/>
              </a:rPr>
              <a:t>○救急車誘導　など</a:t>
            </a:r>
            <a:endParaRPr lang="en-US" altLang="ja-JP" sz="3600" b="1">
              <a:ea typeface="ＭＳ ゴシック" pitchFamily="49" charset="-128"/>
            </a:endParaRPr>
          </a:p>
        </p:txBody>
      </p:sp>
      <p:sp>
        <p:nvSpPr>
          <p:cNvPr id="4301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09B4AD8-DEF8-4D42-B4FF-D16D38731682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4907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468313" y="115888"/>
          <a:ext cx="8207375" cy="674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4" imgW="5667375" imgH="8020050" progId="AcroExch.Document.11">
                  <p:embed/>
                </p:oleObj>
              </mc:Choice>
              <mc:Fallback>
                <p:oleObj name="Acrobat Document" r:id="rId4" imgW="5667375" imgH="8020050" progId="AcroExch.Document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15888"/>
                        <a:ext cx="8207375" cy="674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テキスト ボックス 1"/>
          <p:cNvSpPr txBox="1">
            <a:spLocks noChangeArrowheads="1"/>
          </p:cNvSpPr>
          <p:nvPr/>
        </p:nvSpPr>
        <p:spPr bwMode="auto">
          <a:xfrm>
            <a:off x="6156325" y="652463"/>
            <a:ext cx="503238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" name="下リボン 3"/>
          <p:cNvSpPr/>
          <p:nvPr/>
        </p:nvSpPr>
        <p:spPr>
          <a:xfrm>
            <a:off x="539750" y="652463"/>
            <a:ext cx="649288" cy="349250"/>
          </a:xfrm>
          <a:prstGeom prst="ribbon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0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C2718C0-9ED2-47E1-904E-A551A43292DA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38205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827088" y="620713"/>
            <a:ext cx="7848600" cy="936625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>
                <a:solidFill>
                  <a:srgbClr val="0033CC"/>
                </a:solidFill>
                <a:ea typeface="ＭＳ ゴシック" pitchFamily="49" charset="-128"/>
              </a:rPr>
              <a:t>保護者監視員の業務内容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3887788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400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4400">
                <a:solidFill>
                  <a:srgbClr val="FF3300"/>
                </a:solidFill>
                <a:ea typeface="ＭＳ ゴシック" pitchFamily="49" charset="-128"/>
              </a:rPr>
              <a:t>遊泳前</a:t>
            </a:r>
            <a:r>
              <a:rPr lang="en-US" altLang="ja-JP" sz="4400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179388" y="2852738"/>
            <a:ext cx="8929687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b="1" dirty="0">
                <a:ea typeface="ＭＳ ゴシック" pitchFamily="49" charset="-128"/>
              </a:rPr>
              <a:t>○</a:t>
            </a:r>
            <a:r>
              <a:rPr lang="ja-JP" altLang="en-US" b="1" dirty="0">
                <a:ea typeface="ＭＳ ゴシック" pitchFamily="49" charset="-128"/>
              </a:rPr>
              <a:t>トイレ、更衣室等の清掃</a:t>
            </a:r>
            <a:endParaRPr lang="en-US" altLang="ja-JP" b="1" dirty="0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 dirty="0">
                <a:ea typeface="ＭＳ ゴシック" pitchFamily="49" charset="-128"/>
              </a:rPr>
              <a:t>○係の名札を着用</a:t>
            </a:r>
            <a:endParaRPr lang="en-US" altLang="ja-JP" b="1" dirty="0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 dirty="0" smtClean="0">
                <a:ea typeface="ＭＳ ゴシック" pitchFamily="49" charset="-128"/>
              </a:rPr>
              <a:t>○</a:t>
            </a:r>
            <a:r>
              <a:rPr lang="ja-JP" altLang="en-US" b="1" dirty="0" smtClean="0">
                <a:solidFill>
                  <a:srgbClr val="0066FF"/>
                </a:solidFill>
                <a:ea typeface="ＭＳ ゴシック" pitchFamily="49" charset="-128"/>
              </a:rPr>
              <a:t>「</a:t>
            </a:r>
            <a:r>
              <a:rPr lang="ja-JP" altLang="en-US" b="1" dirty="0">
                <a:solidFill>
                  <a:srgbClr val="0066FF"/>
                </a:solidFill>
                <a:ea typeface="ＭＳ ゴシック" pitchFamily="49" charset="-128"/>
              </a:rPr>
              <a:t>運営・監視ミーティング</a:t>
            </a:r>
            <a:r>
              <a:rPr lang="ja-JP" altLang="en-US" b="1" dirty="0" smtClean="0">
                <a:solidFill>
                  <a:srgbClr val="0066FF"/>
                </a:solidFill>
                <a:ea typeface="ＭＳ ゴシック" pitchFamily="49" charset="-128"/>
              </a:rPr>
              <a:t>」</a:t>
            </a:r>
            <a:endParaRPr lang="en-US" altLang="ja-JP" b="1" dirty="0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 dirty="0">
                <a:ea typeface="ＭＳ ゴシック" pitchFamily="49" charset="-128"/>
              </a:rPr>
              <a:t>○児童のプールカードで人数と健康チェック</a:t>
            </a:r>
            <a:endParaRPr lang="en-US" altLang="ja-JP" b="1" dirty="0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 dirty="0">
                <a:ea typeface="ＭＳ ゴシック" pitchFamily="49" charset="-128"/>
              </a:rPr>
              <a:t>○児童の集合整列の</a:t>
            </a:r>
            <a:r>
              <a:rPr lang="ja-JP" altLang="en-US" b="1" dirty="0" smtClean="0">
                <a:ea typeface="ＭＳ ゴシック" pitchFamily="49" charset="-128"/>
              </a:rPr>
              <a:t>補助</a:t>
            </a:r>
            <a:endParaRPr lang="ja-JP" altLang="en-US" b="1" dirty="0">
              <a:ea typeface="ＭＳ ゴシック" pitchFamily="49" charset="-128"/>
            </a:endParaRPr>
          </a:p>
        </p:txBody>
      </p:sp>
      <p:sp>
        <p:nvSpPr>
          <p:cNvPr id="2355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B0535B4-0F5A-45EA-AC82-D624178D271F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339825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539750" y="692150"/>
            <a:ext cx="3887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4400" b="1">
                <a:solidFill>
                  <a:srgbClr val="FF3300"/>
                </a:solidFill>
                <a:ea typeface="ＭＳ ゴシック" pitchFamily="49" charset="-128"/>
              </a:rPr>
              <a:t>遊泳中</a:t>
            </a: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47688" y="1773238"/>
            <a:ext cx="8353425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○プールの四隅を基本とする監視位置から</a:t>
            </a:r>
            <a:endParaRPr lang="en-US" altLang="ja-JP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　集中して監視する</a:t>
            </a:r>
            <a:endParaRPr lang="en-US" altLang="ja-JP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○場合によっては直接指導</a:t>
            </a:r>
            <a:endParaRPr lang="en-US" altLang="ja-JP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○緊急時には対応を</a:t>
            </a:r>
          </a:p>
        </p:txBody>
      </p:sp>
      <p:sp>
        <p:nvSpPr>
          <p:cNvPr id="2458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0E665F9-2634-49F7-B1C5-9B7B26BB32EE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6379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539750" y="692150"/>
            <a:ext cx="388778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4400" b="1">
                <a:solidFill>
                  <a:srgbClr val="FF3300"/>
                </a:solidFill>
                <a:ea typeface="ＭＳ ゴシック" pitchFamily="49" charset="-128"/>
              </a:rPr>
              <a:t>遊泳後</a:t>
            </a:r>
            <a:r>
              <a:rPr lang="en-US" altLang="ja-JP" sz="4400" b="1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557213" y="2133600"/>
            <a:ext cx="8353425" cy="353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b="1" dirty="0">
                <a:ea typeface="ＭＳ ゴシック" pitchFamily="49" charset="-128"/>
              </a:rPr>
              <a:t>○</a:t>
            </a:r>
            <a:r>
              <a:rPr lang="ja-JP" altLang="en-US" b="1" dirty="0">
                <a:ea typeface="ＭＳ ゴシック" pitchFamily="49" charset="-128"/>
              </a:rPr>
              <a:t>児童を</a:t>
            </a:r>
            <a:r>
              <a:rPr lang="ja-JP" altLang="en-US" b="1" dirty="0">
                <a:solidFill>
                  <a:srgbClr val="0066FF"/>
                </a:solidFill>
                <a:ea typeface="ＭＳ ゴシック" pitchFamily="49" charset="-128"/>
              </a:rPr>
              <a:t>バディで整列</a:t>
            </a:r>
            <a:r>
              <a:rPr lang="ja-JP" altLang="en-US" b="1" dirty="0">
                <a:ea typeface="ＭＳ ゴシック" pitchFamily="49" charset="-128"/>
              </a:rPr>
              <a:t>させる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 dirty="0">
                <a:ea typeface="ＭＳ ゴシック" pitchFamily="49" charset="-128"/>
              </a:rPr>
              <a:t>○プールカードの数と児童数のチェック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 dirty="0">
                <a:ea typeface="ＭＳ ゴシック" pitchFamily="49" charset="-128"/>
              </a:rPr>
              <a:t>○児童の健康状態を確認</a:t>
            </a:r>
            <a:endParaRPr lang="en-US" altLang="ja-JP" b="1" dirty="0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 dirty="0">
                <a:ea typeface="ＭＳ ゴシック" pitchFamily="49" charset="-128"/>
              </a:rPr>
              <a:t>○子どもたちを帰した後</a:t>
            </a:r>
            <a:r>
              <a:rPr lang="ja-JP" altLang="en-US" b="1" dirty="0" smtClean="0">
                <a:ea typeface="ＭＳ ゴシック" pitchFamily="49" charset="-128"/>
              </a:rPr>
              <a:t>、</a:t>
            </a:r>
            <a:endParaRPr lang="en-US" altLang="ja-JP" b="1" dirty="0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 dirty="0">
                <a:ea typeface="ＭＳ ゴシック" pitchFamily="49" charset="-128"/>
              </a:rPr>
              <a:t>　　</a:t>
            </a:r>
            <a:r>
              <a:rPr lang="ja-JP" altLang="en-US" b="1" dirty="0">
                <a:solidFill>
                  <a:srgbClr val="0066FF"/>
                </a:solidFill>
                <a:ea typeface="ＭＳ ゴシック" pitchFamily="49" charset="-128"/>
              </a:rPr>
              <a:t>「運営・監視ミーティング</a:t>
            </a:r>
            <a:r>
              <a:rPr lang="ja-JP" altLang="en-US" b="1" dirty="0" smtClean="0">
                <a:solidFill>
                  <a:srgbClr val="0066FF"/>
                </a:solidFill>
                <a:ea typeface="ＭＳ ゴシック" pitchFamily="49" charset="-128"/>
              </a:rPr>
              <a:t>」</a:t>
            </a:r>
            <a:endParaRPr lang="ja-JP" altLang="en-US" b="1" dirty="0">
              <a:ea typeface="ＭＳ ゴシック" pitchFamily="49" charset="-128"/>
            </a:endParaRPr>
          </a:p>
        </p:txBody>
      </p:sp>
      <p:sp>
        <p:nvSpPr>
          <p:cNvPr id="2560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A8D049B-4A67-4E9A-B2DD-7FDE019FAA43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60464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971550" y="620713"/>
            <a:ext cx="7561263" cy="936625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>
                <a:solidFill>
                  <a:srgbClr val="0033CC"/>
                </a:solidFill>
                <a:ea typeface="ＭＳ ゴシック" pitchFamily="49" charset="-128"/>
              </a:rPr>
              <a:t>　運営・監視ミーティング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323850" y="1916113"/>
            <a:ext cx="8569325" cy="427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b="1">
                <a:ea typeface="ＭＳ ゴシック" pitchFamily="49" charset="-128"/>
              </a:rPr>
              <a:t>○</a:t>
            </a:r>
            <a:r>
              <a:rPr lang="en-US" altLang="ja-JP" b="1">
                <a:solidFill>
                  <a:srgbClr val="FF3300"/>
                </a:solidFill>
                <a:ea typeface="ＭＳ ゴシック" pitchFamily="49" charset="-128"/>
              </a:rPr>
              <a:t>1</a:t>
            </a:r>
            <a:r>
              <a:rPr lang="ja-JP" altLang="en-US" b="1">
                <a:solidFill>
                  <a:srgbClr val="FF3300"/>
                </a:solidFill>
                <a:ea typeface="ＭＳ ゴシック" pitchFamily="49" charset="-128"/>
              </a:rPr>
              <a:t>コマごと</a:t>
            </a:r>
            <a:r>
              <a:rPr lang="ja-JP" altLang="en-US" b="1">
                <a:ea typeface="ＭＳ ゴシック" pitchFamily="49" charset="-128"/>
              </a:rPr>
              <a:t>に必ず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</a:t>
            </a:r>
            <a:r>
              <a:rPr lang="ja-JP" altLang="en-US" b="1">
                <a:solidFill>
                  <a:srgbClr val="FF3300"/>
                </a:solidFill>
                <a:ea typeface="ＭＳ ゴシック" pitchFamily="49" charset="-128"/>
              </a:rPr>
              <a:t>開放前</a:t>
            </a:r>
            <a:r>
              <a:rPr lang="ja-JP" altLang="en-US" b="1">
                <a:ea typeface="ＭＳ ゴシック" pitchFamily="49" charset="-128"/>
              </a:rPr>
              <a:t>（児童入場前）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　　　　と</a:t>
            </a:r>
            <a:r>
              <a:rPr lang="ja-JP" altLang="en-US" b="1">
                <a:solidFill>
                  <a:srgbClr val="FF3300"/>
                </a:solidFill>
                <a:ea typeface="ＭＳ ゴシック" pitchFamily="49" charset="-128"/>
              </a:rPr>
              <a:t>開放後</a:t>
            </a:r>
            <a:r>
              <a:rPr lang="ja-JP" altLang="en-US" b="1">
                <a:ea typeface="ＭＳ ゴシック" pitchFamily="49" charset="-128"/>
              </a:rPr>
              <a:t>（児童退場後）の２回</a:t>
            </a:r>
            <a:endParaRPr lang="en-US" altLang="ja-JP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○「保護者運営リーダー」が中心となって、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　「保護者プール監視員」と</a:t>
            </a:r>
            <a:endParaRPr lang="en-US" altLang="ja-JP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　「専属監視員」の</a:t>
            </a:r>
            <a:r>
              <a:rPr lang="ja-JP" altLang="en-US" b="1">
                <a:solidFill>
                  <a:srgbClr val="FF3300"/>
                </a:solidFill>
                <a:ea typeface="ＭＳ ゴシック" pitchFamily="49" charset="-128"/>
              </a:rPr>
              <a:t>３者で</a:t>
            </a:r>
            <a:endParaRPr lang="ja-JP" altLang="en-US" b="1">
              <a:ea typeface="ＭＳ ゴシック" pitchFamily="49" charset="-128"/>
            </a:endParaRPr>
          </a:p>
        </p:txBody>
      </p:sp>
      <p:sp>
        <p:nvSpPr>
          <p:cNvPr id="266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669476E-6B11-4F42-ACAD-5A489DE32314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61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539750" y="692150"/>
            <a:ext cx="77041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3600" b="1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3600" b="1">
                <a:solidFill>
                  <a:srgbClr val="FF3300"/>
                </a:solidFill>
                <a:ea typeface="ＭＳ ゴシック" pitchFamily="49" charset="-128"/>
              </a:rPr>
              <a:t>開放前のミーティングの方法</a:t>
            </a:r>
            <a:r>
              <a:rPr lang="en-US" altLang="ja-JP" sz="3600" b="1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468313" y="1773238"/>
            <a:ext cx="8353425" cy="427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○当番の</a:t>
            </a:r>
            <a:r>
              <a:rPr lang="ja-JP" altLang="en-US" b="1">
                <a:solidFill>
                  <a:srgbClr val="0066FF"/>
                </a:solidFill>
                <a:ea typeface="ＭＳ ゴシック" pitchFamily="49" charset="-128"/>
              </a:rPr>
              <a:t>「人数」</a:t>
            </a:r>
            <a:r>
              <a:rPr lang="ja-JP" altLang="en-US" b="1">
                <a:ea typeface="ＭＳ ゴシック" pitchFamily="49" charset="-128"/>
              </a:rPr>
              <a:t>と</a:t>
            </a:r>
            <a:r>
              <a:rPr lang="ja-JP" altLang="en-US" b="1">
                <a:solidFill>
                  <a:srgbClr val="0066FF"/>
                </a:solidFill>
                <a:ea typeface="ＭＳ ゴシック" pitchFamily="49" charset="-128"/>
              </a:rPr>
              <a:t>「名前」</a:t>
            </a:r>
            <a:r>
              <a:rPr lang="ja-JP" altLang="en-US" b="1">
                <a:ea typeface="ＭＳ ゴシック" pitchFamily="49" charset="-128"/>
              </a:rPr>
              <a:t>の確認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○当番の</a:t>
            </a:r>
            <a:r>
              <a:rPr lang="ja-JP" altLang="en-US" b="1">
                <a:solidFill>
                  <a:srgbClr val="0066FF"/>
                </a:solidFill>
                <a:ea typeface="ＭＳ ゴシック" pitchFamily="49" charset="-128"/>
              </a:rPr>
              <a:t>「係担当」</a:t>
            </a:r>
            <a:r>
              <a:rPr lang="ja-JP" altLang="en-US" b="1">
                <a:ea typeface="ＭＳ ゴシック" pitchFamily="49" charset="-128"/>
              </a:rPr>
              <a:t>と</a:t>
            </a:r>
            <a:r>
              <a:rPr lang="ja-JP" altLang="en-US" b="1">
                <a:solidFill>
                  <a:srgbClr val="0066FF"/>
                </a:solidFill>
                <a:ea typeface="ＭＳ ゴシック" pitchFamily="49" charset="-128"/>
              </a:rPr>
              <a:t>「監視場所」</a:t>
            </a:r>
            <a:r>
              <a:rPr lang="ja-JP" altLang="en-US" b="1">
                <a:ea typeface="ＭＳ ゴシック" pitchFamily="49" charset="-128"/>
              </a:rPr>
              <a:t>の確認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　</a:t>
            </a:r>
            <a:r>
              <a:rPr lang="en-US" altLang="ja-JP" b="1">
                <a:ea typeface="ＭＳ ゴシック" pitchFamily="49" charset="-128"/>
              </a:rPr>
              <a:t>※AED</a:t>
            </a:r>
            <a:r>
              <a:rPr lang="ja-JP" altLang="en-US" b="1">
                <a:ea typeface="ＭＳ ゴシック" pitchFamily="49" charset="-128"/>
              </a:rPr>
              <a:t>の場所の確認、携帯電話の手渡し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</a:t>
            </a:r>
            <a:r>
              <a:rPr lang="ja-JP" altLang="en-US" b="1">
                <a:solidFill>
                  <a:srgbClr val="0066FF"/>
                </a:solidFill>
                <a:ea typeface="ＭＳ ゴシック" pitchFamily="49" charset="-128"/>
              </a:rPr>
              <a:t>遊泳制限やルール等</a:t>
            </a:r>
            <a:r>
              <a:rPr lang="ja-JP" altLang="en-US" b="1">
                <a:ea typeface="ＭＳ ゴシック" pitchFamily="49" charset="-128"/>
              </a:rPr>
              <a:t>の確認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○前回の開放での</a:t>
            </a:r>
            <a:r>
              <a:rPr lang="ja-JP" altLang="en-US" b="1">
                <a:solidFill>
                  <a:srgbClr val="0066FF"/>
                </a:solidFill>
                <a:ea typeface="ＭＳ ゴシック" pitchFamily="49" charset="-128"/>
              </a:rPr>
              <a:t>引き継ぎ事項</a:t>
            </a:r>
            <a:r>
              <a:rPr lang="ja-JP" altLang="en-US" b="1">
                <a:ea typeface="ＭＳ ゴシック" pitchFamily="49" charset="-128"/>
              </a:rPr>
              <a:t>の確認</a:t>
            </a:r>
            <a:endParaRPr lang="en-US" altLang="ja-JP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solidFill>
                  <a:srgbClr val="0070C0"/>
                </a:solidFill>
                <a:ea typeface="ＭＳ ゴシック" pitchFamily="49" charset="-128"/>
              </a:rPr>
              <a:t>●開放を中止した場合</a:t>
            </a:r>
          </a:p>
        </p:txBody>
      </p:sp>
      <p:sp>
        <p:nvSpPr>
          <p:cNvPr id="2765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2207D5-755D-472A-B5D7-E69905F964DB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3144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539750" y="692150"/>
            <a:ext cx="77041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3600" b="1">
                <a:solidFill>
                  <a:srgbClr val="FF3300"/>
                </a:solidFill>
                <a:ea typeface="ＭＳ ゴシック" pitchFamily="49" charset="-128"/>
              </a:rPr>
              <a:t>【</a:t>
            </a:r>
            <a:r>
              <a:rPr lang="ja-JP" altLang="en-US" sz="3600" b="1">
                <a:solidFill>
                  <a:srgbClr val="FF3300"/>
                </a:solidFill>
                <a:ea typeface="ＭＳ ゴシック" pitchFamily="49" charset="-128"/>
              </a:rPr>
              <a:t>開放後のミーティングの方法</a:t>
            </a:r>
            <a:r>
              <a:rPr lang="en-US" altLang="ja-JP" sz="3600" b="1">
                <a:solidFill>
                  <a:srgbClr val="FF3300"/>
                </a:solidFill>
                <a:ea typeface="ＭＳ ゴシック" pitchFamily="49" charset="-128"/>
              </a:rPr>
              <a:t>】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468313" y="1773238"/>
            <a:ext cx="8353425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○本日の監視・運営及び児童等に関する振り</a:t>
            </a:r>
            <a:endParaRPr lang="en-US" altLang="ja-JP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　返りをする。</a:t>
            </a:r>
            <a:endParaRPr lang="en-US" altLang="ja-JP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○振り返りを「プール日誌」に記録し、次の</a:t>
            </a:r>
            <a:endParaRPr lang="en-US" altLang="ja-JP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b="1">
                <a:ea typeface="ＭＳ ゴシック" pitchFamily="49" charset="-128"/>
              </a:rPr>
              <a:t>　プール開放の引継ぎ事項とする。</a:t>
            </a:r>
          </a:p>
        </p:txBody>
      </p:sp>
      <p:sp>
        <p:nvSpPr>
          <p:cNvPr id="2867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A3DFF31-6257-4D66-8175-0A948FBBA175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310742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71550" y="2564904"/>
            <a:ext cx="76327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7200" b="1" dirty="0">
                <a:solidFill>
                  <a:srgbClr val="0033CC"/>
                </a:solidFill>
                <a:ea typeface="ＭＳ ゴシック" pitchFamily="49" charset="-128"/>
              </a:rPr>
              <a:t>監視マニュアル</a:t>
            </a:r>
          </a:p>
        </p:txBody>
      </p:sp>
      <p:sp>
        <p:nvSpPr>
          <p:cNvPr id="2970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8D69CB4-5916-41B4-AD6E-8CCF330857AF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ja-JP" sz="140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07704" y="456031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○○小学校　プール開放運営委員会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639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719</Words>
  <Application>Microsoft Office PowerPoint</Application>
  <PresentationFormat>画面に合わせる (4:3)</PresentationFormat>
  <Paragraphs>218</Paragraphs>
  <Slides>23</Slides>
  <Notes>22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5" baseType="lpstr">
      <vt:lpstr>Office ​​テーマ</vt:lpstr>
      <vt:lpstr>Acrobat Document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熊本市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熊本市職員</dc:creator>
  <cp:lastModifiedBy>pefpta</cp:lastModifiedBy>
  <cp:revision>3</cp:revision>
  <cp:lastPrinted>2017-04-11T01:04:17Z</cp:lastPrinted>
  <dcterms:created xsi:type="dcterms:W3CDTF">2017-04-10T10:13:00Z</dcterms:created>
  <dcterms:modified xsi:type="dcterms:W3CDTF">2017-04-20T01:00:02Z</dcterms:modified>
</cp:coreProperties>
</file>